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11"/>
  </p:notesMasterIdLst>
  <p:handoutMasterIdLst>
    <p:handoutMasterId r:id="rId12"/>
  </p:handoutMasterIdLst>
  <p:sldIdLst>
    <p:sldId id="264" r:id="rId5"/>
    <p:sldId id="265" r:id="rId6"/>
    <p:sldId id="266" r:id="rId7"/>
    <p:sldId id="267" r:id="rId8"/>
    <p:sldId id="268"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7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12/11/2021</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12/11/2021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12/11/2021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12/11/2021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12/11/2021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12/11/2021</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12/11/2021</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12/11/2021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12/11/2021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12/11/2021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10980" y="0"/>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9669" y="949234"/>
            <a:ext cx="4572560" cy="3209658"/>
          </a:xfrm>
        </p:spPr>
        <p:txBody>
          <a:bodyPr>
            <a:normAutofit/>
          </a:bodyPr>
          <a:lstStyle/>
          <a:p>
            <a:pPr algn="ctr" fontAlgn="base"/>
            <a:r>
              <a:rPr lang="en-US" b="1" dirty="0">
                <a:solidFill>
                  <a:schemeClr val="tx1"/>
                </a:solidFill>
                <a:latin typeface="Arabic Typesetting" panose="03020402040406030203" pitchFamily="66" charset="-78"/>
                <a:cs typeface="Arabic Typesetting" panose="03020402040406030203" pitchFamily="66" charset="-78"/>
              </a:rPr>
              <a:t>Predicting a Biological </a:t>
            </a:r>
            <a:r>
              <a:rPr lang="en-US" b="1" dirty="0" smtClean="0">
                <a:solidFill>
                  <a:schemeClr val="tx1"/>
                </a:solidFill>
                <a:latin typeface="Arabic Typesetting" panose="03020402040406030203" pitchFamily="66" charset="-78"/>
                <a:cs typeface="Arabic Typesetting" panose="03020402040406030203" pitchFamily="66" charset="-78"/>
              </a:rPr>
              <a:t>Response</a:t>
            </a:r>
            <a:r>
              <a:rPr lang="en-US" b="1" dirty="0">
                <a:solidFill>
                  <a:schemeClr val="tx1"/>
                </a:solidFill>
              </a:rPr>
              <a:t> </a:t>
            </a:r>
            <a:r>
              <a:rPr lang="en-US" b="1" dirty="0" smtClean="0">
                <a:solidFill>
                  <a:schemeClr val="tx1"/>
                </a:solidFill>
              </a:rPr>
              <a:t> </a:t>
            </a:r>
            <a:br>
              <a:rPr lang="en-US" b="1" dirty="0" smtClean="0">
                <a:solidFill>
                  <a:schemeClr val="tx1"/>
                </a:solidFill>
              </a:rPr>
            </a:br>
            <a:endParaRPr lang="en-US" b="1" dirty="0">
              <a:solidFill>
                <a:schemeClr val="tx1"/>
              </a:solidFill>
            </a:endParaRP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9669" y="4158893"/>
            <a:ext cx="4493622" cy="1841314"/>
          </a:xfrm>
        </p:spPr>
        <p:txBody>
          <a:bodyPr>
            <a:normAutofit fontScale="77500" lnSpcReduction="20000"/>
          </a:bodyPr>
          <a:lstStyle/>
          <a:p>
            <a:r>
              <a:rPr lang="en-US" sz="2600" b="1" dirty="0" smtClean="0">
                <a:solidFill>
                  <a:schemeClr val="tx1"/>
                </a:solidFill>
                <a:effectLst>
                  <a:outerShdw blurRad="38100" dist="38100" dir="2700000" algn="tl">
                    <a:srgbClr val="000000">
                      <a:alpha val="43137"/>
                    </a:srgbClr>
                  </a:outerShdw>
                </a:effectLst>
                <a:latin typeface="Algerian" panose="04020705040A02060702" pitchFamily="82" charset="0"/>
              </a:rPr>
              <a:t>By :</a:t>
            </a:r>
          </a:p>
          <a:p>
            <a:r>
              <a:rPr lang="en-US" sz="2600" b="1" dirty="0" smtClean="0">
                <a:solidFill>
                  <a:schemeClr val="tx1"/>
                </a:solidFill>
                <a:effectLst>
                  <a:outerShdw blurRad="38100" dist="38100" dir="2700000" algn="tl">
                    <a:srgbClr val="000000">
                      <a:alpha val="43137"/>
                    </a:srgbClr>
                  </a:outerShdw>
                </a:effectLst>
                <a:latin typeface="Algerian" panose="04020705040A02060702" pitchFamily="82" charset="0"/>
              </a:rPr>
              <a:t>Zamzam Alsarayrah</a:t>
            </a:r>
          </a:p>
          <a:p>
            <a:r>
              <a:rPr lang="en-US" sz="3100" b="1" i="1" dirty="0">
                <a:solidFill>
                  <a:schemeClr val="tx1"/>
                </a:solidFill>
                <a:effectLst>
                  <a:outerShdw blurRad="38100" dist="38100" dir="2700000" algn="tl">
                    <a:srgbClr val="000000">
                      <a:alpha val="43137"/>
                    </a:srgbClr>
                  </a:outerShdw>
                </a:effectLst>
              </a:rPr>
              <a:t>Data Scientist  </a:t>
            </a:r>
          </a:p>
          <a:p>
            <a:r>
              <a:rPr lang="en-US" sz="3100" b="1" i="1" dirty="0" smtClean="0">
                <a:solidFill>
                  <a:schemeClr val="tx1"/>
                </a:solidFill>
                <a:effectLst>
                  <a:outerShdw blurRad="38100" dist="38100" dir="2700000" algn="tl">
                    <a:srgbClr val="000000">
                      <a:alpha val="43137"/>
                    </a:srgbClr>
                  </a:outerShdw>
                </a:effectLst>
              </a:rPr>
              <a:t>General </a:t>
            </a:r>
            <a:r>
              <a:rPr lang="en-US" sz="3100" b="1" i="1" dirty="0">
                <a:solidFill>
                  <a:schemeClr val="tx1"/>
                </a:solidFill>
                <a:effectLst>
                  <a:outerShdw blurRad="38100" dist="38100" dir="2700000" algn="tl">
                    <a:srgbClr val="000000">
                      <a:alpha val="43137"/>
                    </a:srgbClr>
                  </a:outerShdw>
                </a:effectLst>
              </a:rPr>
              <a:t>Assembly</a:t>
            </a:r>
          </a:p>
          <a:p>
            <a:r>
              <a:rPr lang="en-US" dirty="0" smtClean="0"/>
              <a:t> </a:t>
            </a:r>
            <a:endParaRPr lang="en-US" dirty="0"/>
          </a:p>
        </p:txBody>
      </p:sp>
      <p:sp>
        <p:nvSpPr>
          <p:cNvPr id="23" name="Rectangle 22">
            <a:extLst>
              <a:ext uri="{FF2B5EF4-FFF2-40B4-BE49-F238E27FC236}">
                <a16:creationId xmlns:a16="http://schemas.microsoft.com/office/drawing/2014/main" id="{2BF879CD-ED15-450F-B829-699C694D2E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4" name="Rounded Rectangle 3"/>
          <p:cNvSpPr/>
          <p:nvPr/>
        </p:nvSpPr>
        <p:spPr>
          <a:xfrm>
            <a:off x="1073994" y="975360"/>
            <a:ext cx="10040983" cy="5233851"/>
          </a:xfrm>
          <a:prstGeom prst="roundRect">
            <a:avLst/>
          </a:prstGeom>
          <a:solidFill>
            <a:schemeClr val="tx2">
              <a:lumMod val="40000"/>
              <a:lumOff val="6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1619794" y="1254034"/>
            <a:ext cx="8961120" cy="4278094"/>
          </a:xfrm>
          <a:prstGeom prst="rect">
            <a:avLst/>
          </a:prstGeom>
          <a:noFill/>
        </p:spPr>
        <p:txBody>
          <a:bodyPr wrap="square" rtlCol="0">
            <a:spAutoFit/>
          </a:bodyPr>
          <a:lstStyle/>
          <a:p>
            <a:r>
              <a:rPr lang="en-US" sz="2800" b="1" dirty="0">
                <a:effectLst>
                  <a:outerShdw blurRad="38100" dist="38100" dir="2700000" algn="tl">
                    <a:srgbClr val="000000">
                      <a:alpha val="43137"/>
                    </a:srgbClr>
                  </a:outerShdw>
                </a:effectLst>
                <a:latin typeface="Bahnschrift Light" panose="020B0502040204020203" pitchFamily="34" charset="0"/>
              </a:rPr>
              <a:t>Problem statement </a:t>
            </a:r>
            <a:r>
              <a:rPr lang="en-US" sz="2800" b="1" dirty="0" smtClean="0">
                <a:effectLst>
                  <a:outerShdw blurRad="38100" dist="38100" dir="2700000" algn="tl">
                    <a:srgbClr val="000000">
                      <a:alpha val="43137"/>
                    </a:srgbClr>
                  </a:outerShdw>
                </a:effectLst>
                <a:latin typeface="Bahnschrift Light" panose="020B0502040204020203" pitchFamily="34" charset="0"/>
              </a:rPr>
              <a:t>:</a:t>
            </a:r>
          </a:p>
          <a:p>
            <a:endParaRPr lang="en-US" sz="2800" b="1" dirty="0">
              <a:effectLst>
                <a:outerShdw blurRad="38100" dist="38100" dir="2700000" algn="tl">
                  <a:srgbClr val="000000">
                    <a:alpha val="43137"/>
                  </a:srgbClr>
                </a:outerShdw>
              </a:effectLst>
              <a:latin typeface="Bahnschrift Light" panose="020B0502040204020203" pitchFamily="34" charset="0"/>
            </a:endParaRPr>
          </a:p>
          <a:p>
            <a:r>
              <a:rPr lang="en-US" dirty="0"/>
              <a:t>As the chemical preparties of the different macules affect the biological response of these molecules which results in affecting the final product made by these molecules. Studying the biological activity of molecules using the test and trail can be costly in time and effort. Using the benefit of ML we are going to predict the biological activity response of different molecules based on their chemical preparties</a:t>
            </a:r>
            <a:r>
              <a:rPr lang="en-US" dirty="0" smtClean="0"/>
              <a:t>.</a:t>
            </a:r>
          </a:p>
          <a:p>
            <a:endParaRPr lang="en-US" sz="2400" dirty="0"/>
          </a:p>
          <a:p>
            <a:r>
              <a:rPr lang="en-US" dirty="0"/>
              <a:t>The data we got has the chemical preparties of different  molecules  beside the experimental data describing which  a real biological response; the molecule was seen to elicit this response (1), or not (0).</a:t>
            </a:r>
          </a:p>
          <a:p>
            <a:r>
              <a:rPr lang="en-US" sz="2400" dirty="0"/>
              <a:t/>
            </a:r>
            <a:br>
              <a:rPr lang="en-US" sz="2400" dirty="0"/>
            </a:br>
            <a:endParaRPr lang="en-US" sz="2400" dirty="0"/>
          </a:p>
        </p:txBody>
      </p:sp>
    </p:spTree>
    <p:extLst>
      <p:ext uri="{BB962C8B-B14F-4D97-AF65-F5344CB8AC3E}">
        <p14:creationId xmlns:p14="http://schemas.microsoft.com/office/powerpoint/2010/main" val="3966687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3068" y="0"/>
            <a:ext cx="12188932" cy="6858000"/>
          </a:xfrm>
          <a:prstGeom prst="rect">
            <a:avLst/>
          </a:prstGeom>
        </p:spPr>
      </p:pic>
      <p:sp>
        <p:nvSpPr>
          <p:cNvPr id="8" name="Rounded Rectangle 7"/>
          <p:cNvSpPr/>
          <p:nvPr/>
        </p:nvSpPr>
        <p:spPr>
          <a:xfrm>
            <a:off x="531223" y="261257"/>
            <a:ext cx="10763794" cy="6357257"/>
          </a:xfrm>
          <a:prstGeom prst="roundRect">
            <a:avLst/>
          </a:prstGeom>
          <a:solidFill>
            <a:schemeClr val="tx2">
              <a:lumMod val="40000"/>
              <a:lumOff val="6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1947900" y="261257"/>
            <a:ext cx="8299268" cy="769441"/>
          </a:xfrm>
          <a:prstGeom prst="rect">
            <a:avLst/>
          </a:prstGeom>
          <a:noFill/>
        </p:spPr>
        <p:txBody>
          <a:bodyPr wrap="square" rtlCol="0">
            <a:spAutoFit/>
          </a:bodyPr>
          <a:lstStyle/>
          <a:p>
            <a:pPr algn="ctr"/>
            <a:r>
              <a:rPr lang="en-US" sz="4400" b="1" dirty="0">
                <a:effectLst>
                  <a:outerShdw blurRad="38100" dist="38100" dir="2700000" algn="tl">
                    <a:srgbClr val="000000">
                      <a:alpha val="43137"/>
                    </a:srgbClr>
                  </a:outerShdw>
                </a:effectLst>
                <a:latin typeface="Aldhabi" panose="01000000000000000000" pitchFamily="2" charset="-78"/>
                <a:cs typeface="Aldhabi" panose="01000000000000000000" pitchFamily="2" charset="-78"/>
              </a:rPr>
              <a:t>dataset / </a:t>
            </a:r>
            <a:r>
              <a:rPr lang="en-US" sz="4400" b="1" dirty="0">
                <a:latin typeface="Aldhabi" panose="01000000000000000000" pitchFamily="2" charset="-78"/>
                <a:cs typeface="Aldhabi" panose="01000000000000000000" pitchFamily="2" charset="-78"/>
              </a:rPr>
              <a:t>Exploratory Visualization</a:t>
            </a:r>
            <a:endParaRPr lang="en-US" sz="4400" dirty="0"/>
          </a:p>
        </p:txBody>
      </p:sp>
      <p:sp>
        <p:nvSpPr>
          <p:cNvPr id="10" name="TextBox 9"/>
          <p:cNvSpPr txBox="1"/>
          <p:nvPr/>
        </p:nvSpPr>
        <p:spPr>
          <a:xfrm>
            <a:off x="714103" y="1309227"/>
            <a:ext cx="10458994" cy="1077218"/>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TRAINING DATASET</a:t>
            </a:r>
            <a:r>
              <a:rPr lang="en-US" sz="20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sz="2400" b="1" dirty="0" smtClean="0">
                <a:effectLst>
                  <a:outerShdw blurRad="38100" dist="38100" dir="2700000" algn="tl">
                    <a:srgbClr val="000000">
                      <a:alpha val="43137"/>
                    </a:srgbClr>
                  </a:outerShdw>
                </a:effectLst>
                <a:latin typeface="Andalus" panose="02020603050405020304" pitchFamily="18" charset="-78"/>
                <a:cs typeface="Andalus" panose="02020603050405020304" pitchFamily="18" charset="-78"/>
              </a:rPr>
              <a:t>3751, 1777                       </a:t>
            </a:r>
            <a:r>
              <a:rPr lang="en-US" sz="20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TESTING </a:t>
            </a:r>
            <a:r>
              <a:rPr lang="en-US" sz="20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DATASET</a:t>
            </a:r>
            <a:r>
              <a:rPr lang="en-US" sz="2000" b="1" dirty="0" smtClean="0">
                <a:effectLst>
                  <a:outerShdw blurRad="38100" dist="38100" dir="2700000" algn="tl">
                    <a:srgbClr val="000000">
                      <a:alpha val="43137"/>
                    </a:srgbClr>
                  </a:outerShdw>
                </a:effectLst>
              </a:rPr>
              <a:t>: </a:t>
            </a:r>
            <a:r>
              <a:rPr lang="en-US" sz="2400" b="1" dirty="0" smtClean="0">
                <a:effectLst>
                  <a:outerShdw blurRad="38100" dist="38100" dir="2700000" algn="tl">
                    <a:srgbClr val="000000">
                      <a:alpha val="43137"/>
                    </a:srgbClr>
                  </a:outerShdw>
                </a:effectLst>
                <a:latin typeface="Andalus" panose="02020603050405020304" pitchFamily="18" charset="-78"/>
                <a:cs typeface="Andalus" panose="02020603050405020304" pitchFamily="18" charset="-78"/>
              </a:rPr>
              <a:t>2501, 1776</a:t>
            </a:r>
          </a:p>
          <a:p>
            <a:endParaRPr lang="en-US" sz="2000" b="1" dirty="0">
              <a:solidFill>
                <a:schemeClr val="accent4">
                  <a:lumMod val="75000"/>
                </a:schemeClr>
              </a:solidFill>
              <a:effectLst>
                <a:outerShdw blurRad="38100" dist="38100" dir="2700000" algn="tl">
                  <a:srgbClr val="000000">
                    <a:alpha val="43137"/>
                  </a:srgbClr>
                </a:outerShdw>
              </a:effectLst>
              <a:latin typeface="Andalus" panose="02020603050405020304" pitchFamily="18" charset="-78"/>
              <a:cs typeface="Andalus" panose="02020603050405020304" pitchFamily="18" charset="-78"/>
            </a:endParaRPr>
          </a:p>
          <a:p>
            <a:endParaRPr lang="en-US" sz="2000" dirty="0">
              <a:latin typeface="Andalus" panose="02020603050405020304" pitchFamily="18" charset="-78"/>
              <a:cs typeface="Andalus" panose="02020603050405020304" pitchFamily="18" charset="-78"/>
            </a:endParaRPr>
          </a:p>
        </p:txBody>
      </p:sp>
      <p:pic>
        <p:nvPicPr>
          <p:cNvPr id="13" name="Picture 12"/>
          <p:cNvPicPr>
            <a:picLocks noChangeAspect="1"/>
          </p:cNvPicPr>
          <p:nvPr/>
        </p:nvPicPr>
        <p:blipFill>
          <a:blip r:embed="rId3"/>
          <a:stretch>
            <a:fillRect/>
          </a:stretch>
        </p:blipFill>
        <p:spPr>
          <a:xfrm>
            <a:off x="1390551" y="1845999"/>
            <a:ext cx="3534138" cy="514350"/>
          </a:xfrm>
          <a:prstGeom prst="rect">
            <a:avLst/>
          </a:prstGeom>
        </p:spPr>
      </p:pic>
      <p:pic>
        <p:nvPicPr>
          <p:cNvPr id="14" name="Picture 13"/>
          <p:cNvPicPr>
            <a:picLocks noChangeAspect="1"/>
          </p:cNvPicPr>
          <p:nvPr/>
        </p:nvPicPr>
        <p:blipFill>
          <a:blip r:embed="rId4"/>
          <a:stretch>
            <a:fillRect/>
          </a:stretch>
        </p:blipFill>
        <p:spPr>
          <a:xfrm>
            <a:off x="6955311" y="1845999"/>
            <a:ext cx="3589804" cy="514351"/>
          </a:xfrm>
          <a:prstGeom prst="rect">
            <a:avLst/>
          </a:prstGeom>
        </p:spPr>
      </p:pic>
      <p:pic>
        <p:nvPicPr>
          <p:cNvPr id="16" name="Picture 15"/>
          <p:cNvPicPr>
            <a:picLocks noChangeAspect="1"/>
          </p:cNvPicPr>
          <p:nvPr/>
        </p:nvPicPr>
        <p:blipFill>
          <a:blip r:embed="rId5"/>
          <a:stretch>
            <a:fillRect/>
          </a:stretch>
        </p:blipFill>
        <p:spPr>
          <a:xfrm>
            <a:off x="6955311" y="2612814"/>
            <a:ext cx="3589804" cy="991989"/>
          </a:xfrm>
          <a:prstGeom prst="rect">
            <a:avLst/>
          </a:prstGeom>
        </p:spPr>
      </p:pic>
      <p:pic>
        <p:nvPicPr>
          <p:cNvPr id="17" name="Picture 16"/>
          <p:cNvPicPr>
            <a:picLocks noChangeAspect="1"/>
          </p:cNvPicPr>
          <p:nvPr/>
        </p:nvPicPr>
        <p:blipFill>
          <a:blip r:embed="rId6"/>
          <a:stretch>
            <a:fillRect/>
          </a:stretch>
        </p:blipFill>
        <p:spPr>
          <a:xfrm>
            <a:off x="1390551" y="2612815"/>
            <a:ext cx="3589804" cy="991989"/>
          </a:xfrm>
          <a:prstGeom prst="rect">
            <a:avLst/>
          </a:prstGeom>
        </p:spPr>
      </p:pic>
      <p:pic>
        <p:nvPicPr>
          <p:cNvPr id="18" name="Picture 17"/>
          <p:cNvPicPr>
            <a:picLocks noChangeAspect="1"/>
          </p:cNvPicPr>
          <p:nvPr/>
        </p:nvPicPr>
        <p:blipFill>
          <a:blip r:embed="rId7"/>
          <a:stretch>
            <a:fillRect/>
          </a:stretch>
        </p:blipFill>
        <p:spPr>
          <a:xfrm>
            <a:off x="6435635" y="3866060"/>
            <a:ext cx="4136571" cy="2508668"/>
          </a:xfrm>
          <a:prstGeom prst="rect">
            <a:avLst/>
          </a:prstGeom>
        </p:spPr>
      </p:pic>
      <p:pic>
        <p:nvPicPr>
          <p:cNvPr id="20" name="Picture 19"/>
          <p:cNvPicPr>
            <a:picLocks noChangeAspect="1"/>
          </p:cNvPicPr>
          <p:nvPr/>
        </p:nvPicPr>
        <p:blipFill>
          <a:blip r:embed="rId8"/>
          <a:stretch>
            <a:fillRect/>
          </a:stretch>
        </p:blipFill>
        <p:spPr>
          <a:xfrm>
            <a:off x="1580425" y="4730523"/>
            <a:ext cx="3399930" cy="762271"/>
          </a:xfrm>
          <a:prstGeom prst="rect">
            <a:avLst/>
          </a:prstGeom>
        </p:spPr>
      </p:pic>
      <p:sp>
        <p:nvSpPr>
          <p:cNvPr id="22" name="TextBox 21"/>
          <p:cNvSpPr txBox="1"/>
          <p:nvPr/>
        </p:nvSpPr>
        <p:spPr>
          <a:xfrm>
            <a:off x="1580425" y="4076675"/>
            <a:ext cx="2058043" cy="523220"/>
          </a:xfrm>
          <a:prstGeom prst="rect">
            <a:avLst/>
          </a:prstGeom>
          <a:noFill/>
        </p:spPr>
        <p:txBody>
          <a:bodyPr wrap="square" rtlCol="0">
            <a:spAutoFit/>
          </a:bodyPr>
          <a:lstStyle/>
          <a:p>
            <a:r>
              <a:rPr lang="en-US" sz="2800" b="1" dirty="0" smtClean="0">
                <a:effectLst>
                  <a:outerShdw blurRad="38100" dist="38100" dir="2700000" algn="tl">
                    <a:srgbClr val="000000">
                      <a:alpha val="43137"/>
                    </a:srgbClr>
                  </a:outerShdw>
                </a:effectLst>
              </a:rPr>
              <a:t>Target :</a:t>
            </a: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45157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10" name="Rounded Rectangle 9"/>
          <p:cNvSpPr/>
          <p:nvPr/>
        </p:nvSpPr>
        <p:spPr>
          <a:xfrm>
            <a:off x="409303" y="618310"/>
            <a:ext cx="11338559" cy="5782490"/>
          </a:xfrm>
          <a:prstGeom prst="roundRect">
            <a:avLst/>
          </a:prstGeom>
          <a:solidFill>
            <a:schemeClr val="tx2">
              <a:lumMod val="40000"/>
              <a:lumOff val="6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1602377" y="1297577"/>
            <a:ext cx="9022080" cy="461665"/>
          </a:xfrm>
          <a:prstGeom prst="rect">
            <a:avLst/>
          </a:prstGeom>
          <a:noFill/>
        </p:spPr>
        <p:txBody>
          <a:bodyPr wrap="square" rtlCol="0">
            <a:spAutoFit/>
          </a:bodyPr>
          <a:lstStyle/>
          <a:p>
            <a:r>
              <a:rPr lang="en-US" sz="2400" b="1" dirty="0">
                <a:latin typeface="Algerian" panose="04020705040A02060702" pitchFamily="82" charset="0"/>
              </a:rPr>
              <a:t>methods and models:</a:t>
            </a:r>
            <a:endParaRPr lang="en-US" sz="2400" dirty="0">
              <a:latin typeface="Algerian" panose="04020705040A02060702" pitchFamily="82" charset="0"/>
            </a:endParaRPr>
          </a:p>
        </p:txBody>
      </p:sp>
      <p:sp>
        <p:nvSpPr>
          <p:cNvPr id="12" name="Cloud 11"/>
          <p:cNvSpPr/>
          <p:nvPr/>
        </p:nvSpPr>
        <p:spPr>
          <a:xfrm>
            <a:off x="633547" y="1937655"/>
            <a:ext cx="3642361" cy="1907177"/>
          </a:xfrm>
          <a:prstGeom prst="cloud">
            <a:avLst/>
          </a:prstGeom>
          <a:solidFill>
            <a:schemeClr val="accent1">
              <a:lumMod val="40000"/>
              <a:lumOff val="6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effectLst>
                  <a:outerShdw blurRad="38100" dist="38100" dir="2700000" algn="tl">
                    <a:srgbClr val="000000">
                      <a:alpha val="43137"/>
                    </a:srgbClr>
                  </a:outerShdw>
                </a:effectLst>
              </a:rPr>
              <a:t>Logistic Regression</a:t>
            </a:r>
          </a:p>
        </p:txBody>
      </p:sp>
      <p:sp>
        <p:nvSpPr>
          <p:cNvPr id="13" name="Cloud 12"/>
          <p:cNvSpPr/>
          <p:nvPr/>
        </p:nvSpPr>
        <p:spPr>
          <a:xfrm>
            <a:off x="4355807" y="1865755"/>
            <a:ext cx="3880978" cy="1907177"/>
          </a:xfrm>
          <a:prstGeom prst="cloud">
            <a:avLst/>
          </a:prstGeom>
          <a:solidFill>
            <a:schemeClr val="accent1">
              <a:lumMod val="40000"/>
              <a:lumOff val="6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effectLst>
                  <a:outerShdw blurRad="38100" dist="38100" dir="2700000" algn="tl">
                    <a:srgbClr val="000000">
                      <a:alpha val="43137"/>
                    </a:srgbClr>
                  </a:outerShdw>
                </a:effectLst>
              </a:rPr>
              <a:t>Principal Component </a:t>
            </a:r>
            <a:r>
              <a:rPr lang="en-US" b="1" dirty="0" smtClean="0">
                <a:solidFill>
                  <a:schemeClr val="tx1"/>
                </a:solidFill>
                <a:effectLst>
                  <a:outerShdw blurRad="38100" dist="38100" dir="2700000" algn="tl">
                    <a:srgbClr val="000000">
                      <a:alpha val="43137"/>
                    </a:srgbClr>
                  </a:outerShdw>
                </a:effectLst>
              </a:rPr>
              <a:t>Analysis (PCA)</a:t>
            </a:r>
            <a:endParaRPr lang="en-US" b="1" dirty="0">
              <a:solidFill>
                <a:schemeClr val="tx1"/>
              </a:solidFill>
              <a:effectLst>
                <a:outerShdw blurRad="38100" dist="38100" dir="2700000" algn="tl">
                  <a:srgbClr val="000000">
                    <a:alpha val="43137"/>
                  </a:srgbClr>
                </a:outerShdw>
              </a:effectLst>
            </a:endParaRPr>
          </a:p>
        </p:txBody>
      </p:sp>
      <p:sp>
        <p:nvSpPr>
          <p:cNvPr id="14" name="Cloud 13"/>
          <p:cNvSpPr/>
          <p:nvPr/>
        </p:nvSpPr>
        <p:spPr>
          <a:xfrm>
            <a:off x="8316685" y="1759242"/>
            <a:ext cx="3344092" cy="1907177"/>
          </a:xfrm>
          <a:prstGeom prst="cloud">
            <a:avLst/>
          </a:prstGeom>
          <a:solidFill>
            <a:schemeClr val="accent1">
              <a:lumMod val="40000"/>
              <a:lumOff val="6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solidFill>
                <a:effectLst>
                  <a:outerShdw blurRad="38100" dist="38100" dir="2700000" algn="tl">
                    <a:srgbClr val="000000">
                      <a:alpha val="43137"/>
                    </a:srgbClr>
                  </a:outerShdw>
                </a:effectLst>
              </a:rPr>
              <a:t>Confusion matrix</a:t>
            </a:r>
            <a:endParaRPr lang="en-US" sz="2000" b="1" dirty="0">
              <a:solidFill>
                <a:schemeClr val="tx1"/>
              </a:solidFill>
              <a:effectLst>
                <a:outerShdw blurRad="38100" dist="38100" dir="2700000" algn="tl">
                  <a:srgbClr val="000000">
                    <a:alpha val="43137"/>
                  </a:srgbClr>
                </a:outerShdw>
              </a:effectLst>
            </a:endParaRPr>
          </a:p>
        </p:txBody>
      </p:sp>
      <p:sp>
        <p:nvSpPr>
          <p:cNvPr id="8" name="TextBox 7"/>
          <p:cNvSpPr txBox="1"/>
          <p:nvPr/>
        </p:nvSpPr>
        <p:spPr>
          <a:xfrm>
            <a:off x="9126583" y="3666419"/>
            <a:ext cx="2002971" cy="1569660"/>
          </a:xfrm>
          <a:prstGeom prst="rect">
            <a:avLst/>
          </a:prstGeom>
          <a:noFill/>
        </p:spPr>
        <p:txBody>
          <a:bodyPr wrap="square" rtlCol="0">
            <a:spAutoFit/>
          </a:bodyPr>
          <a:lstStyle/>
          <a:p>
            <a:r>
              <a:rPr lang="en-US" sz="2400" dirty="0" smtClean="0"/>
              <a:t>Accuracy</a:t>
            </a:r>
          </a:p>
          <a:p>
            <a:r>
              <a:rPr lang="en-US" sz="2400" dirty="0" smtClean="0"/>
              <a:t>Recall</a:t>
            </a:r>
          </a:p>
          <a:p>
            <a:r>
              <a:rPr lang="en-US" sz="2400" dirty="0" smtClean="0"/>
              <a:t>Precision</a:t>
            </a:r>
          </a:p>
          <a:p>
            <a:r>
              <a:rPr lang="en-US" sz="2400" dirty="0"/>
              <a:t>Specificity</a:t>
            </a:r>
          </a:p>
        </p:txBody>
      </p:sp>
      <p:pic>
        <p:nvPicPr>
          <p:cNvPr id="9" name="Picture 8"/>
          <p:cNvPicPr>
            <a:picLocks noChangeAspect="1"/>
          </p:cNvPicPr>
          <p:nvPr/>
        </p:nvPicPr>
        <p:blipFill>
          <a:blip r:embed="rId3"/>
          <a:stretch>
            <a:fillRect/>
          </a:stretch>
        </p:blipFill>
        <p:spPr>
          <a:xfrm>
            <a:off x="4685191" y="3844832"/>
            <a:ext cx="3448615" cy="2448822"/>
          </a:xfrm>
          <a:prstGeom prst="rect">
            <a:avLst/>
          </a:prstGeom>
        </p:spPr>
      </p:pic>
      <p:sp>
        <p:nvSpPr>
          <p:cNvPr id="11" name="TextBox 10"/>
          <p:cNvSpPr txBox="1"/>
          <p:nvPr/>
        </p:nvSpPr>
        <p:spPr>
          <a:xfrm>
            <a:off x="913310" y="3997283"/>
            <a:ext cx="3082833" cy="1477328"/>
          </a:xfrm>
          <a:prstGeom prst="rect">
            <a:avLst/>
          </a:prstGeom>
          <a:noFill/>
        </p:spPr>
        <p:txBody>
          <a:bodyPr wrap="square" rtlCol="0">
            <a:spAutoFit/>
          </a:bodyPr>
          <a:lstStyle/>
          <a:p>
            <a:r>
              <a:rPr lang="en-US" b="1" dirty="0" smtClean="0"/>
              <a:t>1- most </a:t>
            </a:r>
            <a:r>
              <a:rPr lang="en-US" b="1" dirty="0"/>
              <a:t>important features relative to </a:t>
            </a:r>
            <a:r>
              <a:rPr lang="en-US" b="1" dirty="0" smtClean="0"/>
              <a:t>target.</a:t>
            </a:r>
          </a:p>
          <a:p>
            <a:r>
              <a:rPr lang="en-US" b="1" dirty="0"/>
              <a:t>Now we decreased the number </a:t>
            </a:r>
            <a:r>
              <a:rPr lang="en-US" b="1" dirty="0" smtClean="0"/>
              <a:t>1777 </a:t>
            </a:r>
            <a:r>
              <a:rPr lang="en-US" b="1" dirty="0"/>
              <a:t>to 153</a:t>
            </a:r>
            <a:endParaRPr lang="en-US" b="1" dirty="0" smtClean="0"/>
          </a:p>
          <a:p>
            <a:r>
              <a:rPr lang="en-US" b="1" dirty="0" smtClean="0"/>
              <a:t>2- </a:t>
            </a:r>
            <a:r>
              <a:rPr lang="en-US" b="1" dirty="0"/>
              <a:t>all </a:t>
            </a:r>
            <a:r>
              <a:rPr lang="en-US" b="1" dirty="0" smtClean="0"/>
              <a:t>features</a:t>
            </a:r>
            <a:r>
              <a:rPr lang="en-US" b="1" dirty="0"/>
              <a:t>.</a:t>
            </a:r>
          </a:p>
        </p:txBody>
      </p:sp>
    </p:spTree>
    <p:extLst>
      <p:ext uri="{BB962C8B-B14F-4D97-AF65-F5344CB8AC3E}">
        <p14:creationId xmlns:p14="http://schemas.microsoft.com/office/powerpoint/2010/main" val="2736025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222" y="757646"/>
            <a:ext cx="11810528" cy="4628604"/>
          </a:xfrm>
          <a:prstGeom prst="rect">
            <a:avLst/>
          </a:prstGeom>
        </p:spPr>
      </p:pic>
      <p:pic>
        <p:nvPicPr>
          <p:cNvPr id="12" name="Picture 11"/>
          <p:cNvPicPr>
            <a:picLocks noChangeAspect="1"/>
          </p:cNvPicPr>
          <p:nvPr/>
        </p:nvPicPr>
        <p:blipFill>
          <a:blip r:embed="rId4"/>
          <a:stretch>
            <a:fillRect/>
          </a:stretch>
        </p:blipFill>
        <p:spPr>
          <a:xfrm>
            <a:off x="1666830" y="5499460"/>
            <a:ext cx="8539616" cy="1319351"/>
          </a:xfrm>
          <a:prstGeom prst="rect">
            <a:avLst/>
          </a:prstGeom>
        </p:spPr>
      </p:pic>
      <p:sp>
        <p:nvSpPr>
          <p:cNvPr id="2" name="Rounded Rectangle 1"/>
          <p:cNvSpPr/>
          <p:nvPr/>
        </p:nvSpPr>
        <p:spPr>
          <a:xfrm>
            <a:off x="3448594" y="52252"/>
            <a:ext cx="5669280" cy="6183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effectLst>
                  <a:outerShdw blurRad="38100" dist="38100" dir="2700000" algn="tl">
                    <a:srgbClr val="000000">
                      <a:alpha val="43137"/>
                    </a:srgbClr>
                  </a:outerShdw>
                </a:effectLst>
              </a:rPr>
              <a:t>Confusion</a:t>
            </a:r>
            <a:r>
              <a:rPr lang="en-US" sz="2400" b="1" dirty="0">
                <a:solidFill>
                  <a:schemeClr val="tx1"/>
                </a:solidFill>
                <a:effectLst>
                  <a:outerShdw blurRad="38100" dist="38100" dir="2700000" algn="tl">
                    <a:srgbClr val="000000">
                      <a:alpha val="43137"/>
                    </a:srgbClr>
                  </a:outerShdw>
                </a:effectLst>
              </a:rPr>
              <a:t> </a:t>
            </a:r>
            <a:r>
              <a:rPr lang="en-US" sz="3200" b="1" dirty="0">
                <a:solidFill>
                  <a:schemeClr val="tx1"/>
                </a:solidFill>
                <a:effectLst>
                  <a:outerShdw blurRad="38100" dist="38100" dir="2700000" algn="tl">
                    <a:srgbClr val="000000">
                      <a:alpha val="43137"/>
                    </a:srgbClr>
                  </a:outerShdw>
                </a:effectLst>
              </a:rPr>
              <a:t>matrix</a:t>
            </a:r>
            <a:endParaRPr lang="en-US" sz="3200" b="1"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63954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4" name="Rounded Rectangle 3"/>
          <p:cNvSpPr/>
          <p:nvPr/>
        </p:nvSpPr>
        <p:spPr>
          <a:xfrm>
            <a:off x="1073994" y="975360"/>
            <a:ext cx="10040983" cy="5233851"/>
          </a:xfrm>
          <a:prstGeom prst="roundRect">
            <a:avLst/>
          </a:prstGeom>
          <a:solidFill>
            <a:schemeClr val="tx2">
              <a:lumMod val="40000"/>
              <a:lumOff val="6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1619794" y="1254034"/>
            <a:ext cx="8961120" cy="4555093"/>
          </a:xfrm>
          <a:prstGeom prst="rect">
            <a:avLst/>
          </a:prstGeom>
          <a:noFill/>
        </p:spPr>
        <p:txBody>
          <a:bodyPr wrap="square" rtlCol="0">
            <a:spAutoFit/>
          </a:bodyPr>
          <a:lstStyle/>
          <a:p>
            <a:r>
              <a:rPr lang="en-US" sz="2400" b="1" dirty="0" smtClean="0">
                <a:effectLst>
                  <a:outerShdw blurRad="38100" dist="38100" dir="2700000" algn="tl">
                    <a:srgbClr val="000000">
                      <a:alpha val="43137"/>
                    </a:srgbClr>
                  </a:outerShdw>
                </a:effectLst>
              </a:rPr>
              <a:t>Conclusions :</a:t>
            </a:r>
          </a:p>
          <a:p>
            <a:endParaRPr lang="en-US" sz="2400" dirty="0"/>
          </a:p>
          <a:p>
            <a:r>
              <a:rPr lang="en-US" b="1" dirty="0"/>
              <a:t>As a conclusion from what we have applied to the data set</a:t>
            </a:r>
            <a:r>
              <a:rPr lang="en-US" b="1" dirty="0" smtClean="0"/>
              <a:t>:</a:t>
            </a:r>
          </a:p>
          <a:p>
            <a:endParaRPr lang="en-US" dirty="0"/>
          </a:p>
          <a:p>
            <a:r>
              <a:rPr lang="en-US" sz="2000" dirty="0" smtClean="0"/>
              <a:t>1- When </a:t>
            </a:r>
            <a:r>
              <a:rPr lang="en-US" sz="2000" dirty="0"/>
              <a:t>we applied the logistic regression to the whole features we had an </a:t>
            </a:r>
            <a:r>
              <a:rPr lang="en-US" sz="2000" dirty="0" err="1"/>
              <a:t>overfit</a:t>
            </a:r>
            <a:r>
              <a:rPr lang="en-US" sz="2000" dirty="0"/>
              <a:t> which was </a:t>
            </a:r>
            <a:r>
              <a:rPr lang="en-US" sz="2000" dirty="0" smtClean="0"/>
              <a:t> expected </a:t>
            </a:r>
            <a:r>
              <a:rPr lang="en-US" sz="2000" dirty="0"/>
              <a:t>because the amount of data we have is very little compared to the number of features.</a:t>
            </a:r>
          </a:p>
          <a:p>
            <a:r>
              <a:rPr lang="en-US" sz="2000" dirty="0" smtClean="0"/>
              <a:t>2-  Using </a:t>
            </a:r>
            <a:r>
              <a:rPr lang="en-US" sz="2000" dirty="0"/>
              <a:t>the heat map to reduce the number of features helped with reduce the </a:t>
            </a:r>
            <a:r>
              <a:rPr lang="en-US" sz="2000" dirty="0" err="1"/>
              <a:t>overfit</a:t>
            </a:r>
            <a:r>
              <a:rPr lang="en-US" sz="2000" dirty="0"/>
              <a:t> but still we have some amount of </a:t>
            </a:r>
            <a:r>
              <a:rPr lang="en-US" sz="2000" dirty="0" err="1"/>
              <a:t>overfit</a:t>
            </a:r>
            <a:r>
              <a:rPr lang="en-US" sz="2000" dirty="0"/>
              <a:t>.</a:t>
            </a:r>
          </a:p>
          <a:p>
            <a:r>
              <a:rPr lang="en-US" sz="2000" dirty="0" smtClean="0"/>
              <a:t>3-  PCA </a:t>
            </a:r>
            <a:r>
              <a:rPr lang="en-US" sz="2000" dirty="0"/>
              <a:t>did help with the </a:t>
            </a:r>
            <a:r>
              <a:rPr lang="en-US" sz="2000" dirty="0" err="1"/>
              <a:t>overfit</a:t>
            </a:r>
            <a:r>
              <a:rPr lang="en-US" sz="2000" dirty="0"/>
              <a:t> but not as much as the heat map.</a:t>
            </a:r>
          </a:p>
          <a:p>
            <a:r>
              <a:rPr lang="en-US" sz="2000" dirty="0" smtClean="0"/>
              <a:t>5- We </a:t>
            </a:r>
            <a:r>
              <a:rPr lang="en-US" sz="2000" dirty="0"/>
              <a:t>need to get more train data to improve the model learning.</a:t>
            </a:r>
          </a:p>
          <a:p>
            <a:r>
              <a:rPr lang="en-US" sz="2000" dirty="0"/>
              <a:t>The overall all accuracy for all models wasn’t that good.</a:t>
            </a:r>
          </a:p>
          <a:p>
            <a:r>
              <a:rPr lang="en-US" sz="2400" dirty="0"/>
              <a:t/>
            </a:r>
            <a:br>
              <a:rPr lang="en-US" sz="2400" dirty="0"/>
            </a:br>
            <a:endParaRPr lang="en-US" sz="2400" dirty="0"/>
          </a:p>
        </p:txBody>
      </p:sp>
    </p:spTree>
    <p:extLst>
      <p:ext uri="{BB962C8B-B14F-4D97-AF65-F5344CB8AC3E}">
        <p14:creationId xmlns:p14="http://schemas.microsoft.com/office/powerpoint/2010/main" val="101119869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D5A9C098-A058-4A59-AA77-E2402053F600}">
  <ds:schemaRefs>
    <ds:schemaRef ds:uri="http://schemas.microsoft.com/office/2006/documentManagement/types"/>
    <ds:schemaRef ds:uri="http://schemas.microsoft.com/office/infopath/2007/PartnerControls"/>
    <ds:schemaRef ds:uri="16c05727-aa75-4e4a-9b5f-8a80a1165891"/>
    <ds:schemaRef ds:uri="71af3243-3dd4-4a8d-8c0d-dd76da1f02a5"/>
    <ds:schemaRef ds:uri="http://www.w3.org/XML/1998/namespace"/>
    <ds:schemaRef ds:uri="http://purl.org/dc/terms/"/>
    <ds:schemaRef ds:uri="http://purl.org/dc/elements/1.1/"/>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Frame design</Template>
  <TotalTime>0</TotalTime>
  <Words>304</Words>
  <Application>Microsoft Office PowerPoint</Application>
  <PresentationFormat>Widescreen</PresentationFormat>
  <Paragraphs>37</Paragraphs>
  <Slides>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vt:i4>
      </vt:variant>
    </vt:vector>
  </HeadingPairs>
  <TitlesOfParts>
    <vt:vector size="16" baseType="lpstr">
      <vt:lpstr>Aldhabi</vt:lpstr>
      <vt:lpstr>Algerian</vt:lpstr>
      <vt:lpstr>Andalus</vt:lpstr>
      <vt:lpstr>Arabic Typesetting</vt:lpstr>
      <vt:lpstr>Arial</vt:lpstr>
      <vt:lpstr>Bahnschrift Light</vt:lpstr>
      <vt:lpstr>Calibri</vt:lpstr>
      <vt:lpstr>Corbel</vt:lpstr>
      <vt:lpstr>Wingdings 2</vt:lpstr>
      <vt:lpstr>Frame</vt:lpstr>
      <vt:lpstr>Predicting a Biological Response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2021-12-04T20:03:57Z</dcterms:created>
  <dcterms:modified xsi:type="dcterms:W3CDTF">2021-12-11T05:26:59Z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